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1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3AFCA93-A286-4C05-807C-F323330D1704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0CC66657-F818-4EEC-BDE6-165C64DCE5D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1" dirty="0"/>
              <a:t>RECIST </a:t>
            </a:r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sz="6000" b="1" dirty="0" smtClean="0"/>
              <a:t> </a:t>
            </a:r>
            <a:r>
              <a:rPr lang="en-US" sz="6000" b="1" dirty="0"/>
              <a:t>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835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1752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/>
              <a:t>Classifying Lesions at Baseline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674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199"/>
            <a:ext cx="6324600" cy="5638799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Can be accurately measured in at least one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dimension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Selection is based on size and suitability</a:t>
            </a:r>
            <a:endParaRPr lang="en-US" dirty="0"/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For accurate repeated measurements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</a:rPr>
              <a:t>Longest diameter </a:t>
            </a:r>
            <a:r>
              <a:rPr lang="en-US" dirty="0" smtClean="0"/>
              <a:t>for non-nodal lesions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</a:rPr>
              <a:t>Short axis </a:t>
            </a:r>
            <a:r>
              <a:rPr lang="en-US" dirty="0" smtClean="0"/>
              <a:t>for lymph nodes(nodal lesions</a:t>
            </a:r>
            <a:r>
              <a:rPr lang="en-US" dirty="0"/>
              <a:t>)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Not previously irradiated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Measurements at baseline must be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smtClean="0"/>
              <a:t>≥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dirty="0" smtClean="0"/>
              <a:t>mm in longest diameter for non-nodal lesions with Computed Tomography (CT) scan or Magnetic Resonance Imaging (MRI)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 smtClean="0"/>
              <a:t>≥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dirty="0" smtClean="0"/>
              <a:t>mm in short axis for nodal lesions by CT or MRI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5943600" cy="914400"/>
          </a:xfrm>
        </p:spPr>
        <p:txBody>
          <a:bodyPr/>
          <a:lstStyle/>
          <a:p>
            <a:r>
              <a:rPr lang="en-US" b="1" dirty="0"/>
              <a:t>Target Lesions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194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38200"/>
          </a:xfrm>
        </p:spPr>
        <p:txBody>
          <a:bodyPr/>
          <a:lstStyle/>
          <a:p>
            <a:r>
              <a:rPr lang="en-US" b="1" dirty="0"/>
              <a:t>Examples of Target Lesions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039957"/>
            <a:ext cx="9123217" cy="583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0"/>
            <a:ext cx="6477000" cy="5562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Baseline Selection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Maximum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Representative of </a:t>
            </a:r>
            <a:r>
              <a:rPr lang="en-US" dirty="0"/>
              <a:t>all involved </a:t>
            </a:r>
            <a:r>
              <a:rPr lang="en-US" dirty="0" smtClean="0"/>
              <a:t>organs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No more </a:t>
            </a:r>
            <a:r>
              <a:rPr lang="en-US" dirty="0"/>
              <a:t>than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dirty="0"/>
              <a:t>per </a:t>
            </a:r>
            <a:r>
              <a:rPr lang="en-US" dirty="0" smtClean="0"/>
              <a:t>organ</a:t>
            </a:r>
          </a:p>
          <a:p>
            <a:pPr marL="365760" lvl="1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Measurements made at all time points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Longest diameter for non-nodal </a:t>
            </a:r>
            <a:r>
              <a:rPr lang="en-US" dirty="0" smtClean="0"/>
              <a:t>lesions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Short axis for lymph nodes (nodal lesions)</a:t>
            </a:r>
          </a:p>
          <a:p>
            <a:pPr marL="365760" lvl="1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Sum of diameters for all Target Lesions is used to calculate response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991600" cy="1143000"/>
          </a:xfrm>
        </p:spPr>
        <p:txBody>
          <a:bodyPr/>
          <a:lstStyle/>
          <a:p>
            <a:r>
              <a:rPr lang="en-US" b="1" dirty="0"/>
              <a:t>Target Lesions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42456"/>
            <a:ext cx="2667000" cy="661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1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14400"/>
          </a:xfrm>
        </p:spPr>
        <p:txBody>
          <a:bodyPr/>
          <a:lstStyle/>
          <a:p>
            <a:r>
              <a:rPr lang="en-US" b="1" dirty="0"/>
              <a:t>Measurements on CT Scan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200"/>
            <a:ext cx="6172200" cy="5638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Selected at baseline</a:t>
            </a:r>
          </a:p>
          <a:p>
            <a:r>
              <a:rPr lang="en-US" dirty="0" smtClean="0"/>
              <a:t>All other lesions including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Small non-measurable lesions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Non-nodal lesions with longest diameter &lt;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dirty="0" smtClean="0"/>
              <a:t>mm with CT/MRI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Pathological lymph nodes with short axis ≥ 10 mm and &lt;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dirty="0" smtClean="0"/>
              <a:t> mm</a:t>
            </a:r>
          </a:p>
          <a:p>
            <a:pPr lvl="2">
              <a:buFont typeface="Wingdings" pitchFamily="2" charset="2"/>
              <a:buChar char="§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Truly non-measurable lesions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/>
              <a:t>Bone lesions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Ascites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Pleural/pericardial effusion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Previously irradiated lesions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Skin lesions assessed by clinical examination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Brain </a:t>
            </a:r>
            <a:r>
              <a:rPr lang="en-US" dirty="0" smtClean="0"/>
              <a:t>metastases</a:t>
            </a:r>
          </a:p>
          <a:p>
            <a:pPr marL="777240" lvl="2" indent="0">
              <a:buNone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/>
              <a:t>Excess Target Lesions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4636"/>
            <a:ext cx="5105400" cy="879764"/>
          </a:xfrm>
        </p:spPr>
        <p:txBody>
          <a:bodyPr>
            <a:normAutofit/>
          </a:bodyPr>
          <a:lstStyle/>
          <a:p>
            <a:r>
              <a:rPr lang="en-US" b="1" dirty="0"/>
              <a:t>Non-Target Lesions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200"/>
            <a:ext cx="29718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30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/>
              <a:t>Examples of Non-Target Lesions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450"/>
            <a:ext cx="9143999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9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057400"/>
            <a:ext cx="7620000" cy="2438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6500" b="1" dirty="0" smtClean="0"/>
              <a:t>Schedule of Assessments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39244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524000"/>
            <a:ext cx="8763000" cy="5181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000" b="1" dirty="0"/>
              <a:t>Baseline </a:t>
            </a:r>
            <a:r>
              <a:rPr lang="en-US" sz="3000" b="1" dirty="0" smtClean="0"/>
              <a:t>tumour </a:t>
            </a:r>
            <a:r>
              <a:rPr lang="en-US" sz="3000" b="1" dirty="0"/>
              <a:t>assessment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As </a:t>
            </a:r>
            <a:r>
              <a:rPr lang="en-US" dirty="0"/>
              <a:t>close as possible to treatment start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Always </a:t>
            </a:r>
            <a:r>
              <a:rPr lang="en-US" dirty="0"/>
              <a:t>within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28</a:t>
            </a:r>
            <a:r>
              <a:rPr lang="en-US" dirty="0"/>
              <a:t> days before start of </a:t>
            </a:r>
            <a:r>
              <a:rPr lang="en-US" dirty="0" smtClean="0"/>
              <a:t>treatment</a:t>
            </a:r>
          </a:p>
          <a:p>
            <a:pPr marL="365760" lvl="1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sz="3000" b="1" dirty="0"/>
              <a:t>Follow-up </a:t>
            </a:r>
            <a:r>
              <a:rPr lang="en-US" sz="3000" b="1" dirty="0" smtClean="0"/>
              <a:t>tumour </a:t>
            </a:r>
            <a:r>
              <a:rPr lang="en-US" sz="3000" b="1" dirty="0"/>
              <a:t>assessments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Assessments </a:t>
            </a:r>
            <a:r>
              <a:rPr lang="en-US" dirty="0"/>
              <a:t>of all Target and Non-Target Lesions </a:t>
            </a:r>
            <a:r>
              <a:rPr lang="en-US" dirty="0" smtClean="0"/>
              <a:t>performed </a:t>
            </a:r>
            <a:r>
              <a:rPr lang="en-US" dirty="0"/>
              <a:t>every X weeks (+/-Y weeks) according </a:t>
            </a:r>
            <a:r>
              <a:rPr lang="en-US" dirty="0" smtClean="0"/>
              <a:t>to </a:t>
            </a:r>
            <a:r>
              <a:rPr lang="en-US" dirty="0"/>
              <a:t>the protocol visit </a:t>
            </a:r>
            <a:r>
              <a:rPr lang="en-US" dirty="0" smtClean="0"/>
              <a:t>schedule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many studies patients followed until disease </a:t>
            </a:r>
            <a:r>
              <a:rPr lang="en-US" dirty="0" smtClean="0"/>
              <a:t>progression </a:t>
            </a:r>
            <a:r>
              <a:rPr lang="en-US" dirty="0"/>
              <a:t>even if study treatment is discontinued </a:t>
            </a:r>
            <a:r>
              <a:rPr lang="en-US" dirty="0" smtClean="0"/>
              <a:t>and/or </a:t>
            </a:r>
            <a:r>
              <a:rPr lang="en-US" dirty="0"/>
              <a:t>the patient receives a subsequent cancer </a:t>
            </a:r>
            <a:r>
              <a:rPr lang="en-US" dirty="0" smtClean="0"/>
              <a:t>therapy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/>
              <a:t>Schedule of Assessments</a:t>
            </a:r>
          </a:p>
        </p:txBody>
      </p:sp>
    </p:spTree>
    <p:extLst>
      <p:ext uri="{BB962C8B-B14F-4D97-AF65-F5344CB8AC3E}">
        <p14:creationId xmlns:p14="http://schemas.microsoft.com/office/powerpoint/2010/main" val="13780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209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/>
              <a:t>Methods </a:t>
            </a:r>
            <a:r>
              <a:rPr lang="en-US" sz="6000" b="1" dirty="0" smtClean="0"/>
              <a:t>of Assessment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796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Background to Cancer Treatment and Medical Imaging</a:t>
            </a:r>
          </a:p>
          <a:p>
            <a:r>
              <a:rPr lang="en-US" dirty="0" smtClean="0"/>
              <a:t>What </a:t>
            </a:r>
            <a:r>
              <a:rPr lang="en-US" dirty="0"/>
              <a:t>is RECIST?</a:t>
            </a:r>
          </a:p>
          <a:p>
            <a:r>
              <a:rPr lang="en-US" dirty="0" smtClean="0"/>
              <a:t>Classifying </a:t>
            </a:r>
            <a:r>
              <a:rPr lang="en-US" dirty="0"/>
              <a:t>Lesions at Baseline</a:t>
            </a:r>
          </a:p>
          <a:p>
            <a:r>
              <a:rPr lang="en-US" dirty="0" smtClean="0"/>
              <a:t>Schedule </a:t>
            </a:r>
            <a:r>
              <a:rPr lang="en-US" dirty="0"/>
              <a:t>of Assessments </a:t>
            </a:r>
          </a:p>
          <a:p>
            <a:r>
              <a:rPr lang="en-US" dirty="0" smtClean="0"/>
              <a:t>Methods </a:t>
            </a:r>
            <a:r>
              <a:rPr lang="en-US" dirty="0"/>
              <a:t>of Assessment</a:t>
            </a:r>
          </a:p>
          <a:p>
            <a:r>
              <a:rPr lang="en-US" dirty="0" smtClean="0"/>
              <a:t>Evaluation </a:t>
            </a:r>
            <a:r>
              <a:rPr lang="en-US" dirty="0"/>
              <a:t>of </a:t>
            </a:r>
            <a:r>
              <a:rPr lang="en-US" dirty="0" smtClean="0"/>
              <a:t>Tumor </a:t>
            </a:r>
            <a:r>
              <a:rPr lang="en-US" dirty="0"/>
              <a:t>Response</a:t>
            </a:r>
          </a:p>
          <a:p>
            <a:r>
              <a:rPr lang="en-US" dirty="0" smtClean="0"/>
              <a:t>Site </a:t>
            </a:r>
            <a:r>
              <a:rPr lang="en-US" dirty="0"/>
              <a:t>Management</a:t>
            </a:r>
          </a:p>
          <a:p>
            <a:r>
              <a:rPr lang="en-US" dirty="0" smtClean="0"/>
              <a:t>RECIST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dirty="0"/>
              <a:t> Data Collection</a:t>
            </a:r>
          </a:p>
          <a:p>
            <a:r>
              <a:rPr lang="en-US" dirty="0" smtClean="0"/>
              <a:t>Visit </a:t>
            </a:r>
            <a:r>
              <a:rPr lang="en-US" dirty="0"/>
              <a:t>Schedule Compliance</a:t>
            </a:r>
          </a:p>
          <a:p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542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8686799" cy="1066800"/>
          </a:xfrm>
        </p:spPr>
        <p:txBody>
          <a:bodyPr>
            <a:normAutofit/>
          </a:bodyPr>
          <a:lstStyle/>
          <a:p>
            <a:r>
              <a:rPr lang="en-US" b="1" dirty="0"/>
              <a:t>Acceptable Methods of Assessment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5400"/>
            <a:ext cx="9144000" cy="556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6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066800"/>
          </a:xfrm>
        </p:spPr>
        <p:txBody>
          <a:bodyPr>
            <a:noAutofit/>
          </a:bodyPr>
          <a:lstStyle/>
          <a:p>
            <a:r>
              <a:rPr lang="en-US" b="1" dirty="0"/>
              <a:t>Acceptable Methods of Assessment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08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251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Evaluation of Tumour Response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828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b="1" dirty="0"/>
              <a:t>Overall Visit Response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3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b="1" dirty="0"/>
              <a:t>Complete </a:t>
            </a:r>
            <a:r>
              <a:rPr lang="en-US" b="1" dirty="0" smtClean="0"/>
              <a:t>Response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3366"/>
            <a:ext cx="9144000" cy="590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0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382000" cy="914400"/>
          </a:xfrm>
        </p:spPr>
        <p:txBody>
          <a:bodyPr/>
          <a:lstStyle/>
          <a:p>
            <a:r>
              <a:rPr lang="en-US" b="1" dirty="0"/>
              <a:t>Partial Response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0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b="1" dirty="0"/>
              <a:t>Progressive Disease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1"/>
            <a:ext cx="9144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2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914400"/>
          </a:xfrm>
        </p:spPr>
        <p:txBody>
          <a:bodyPr/>
          <a:lstStyle/>
          <a:p>
            <a:r>
              <a:rPr lang="en-US" b="1" dirty="0"/>
              <a:t>Summary of Overall Visit Response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1133475"/>
            <a:ext cx="914400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1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90600"/>
          </a:xfrm>
        </p:spPr>
        <p:txBody>
          <a:bodyPr/>
          <a:lstStyle/>
          <a:p>
            <a:r>
              <a:rPr lang="en-US" b="1" dirty="0"/>
              <a:t>Target Lesion Visit Response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593"/>
            <a:ext cx="9144000" cy="578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1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4400"/>
          </a:xfrm>
        </p:spPr>
        <p:txBody>
          <a:bodyPr/>
          <a:lstStyle/>
          <a:p>
            <a:r>
              <a:rPr lang="en-US" b="1" dirty="0"/>
              <a:t>Target Lesion Visit Response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05320"/>
            <a:ext cx="9144001" cy="583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1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28956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rPr>
              <a:t>Background to Cancer Treatment &amp;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54089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Site Management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6430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38200"/>
          </a:xfrm>
        </p:spPr>
        <p:txBody>
          <a:bodyPr>
            <a:normAutofit/>
          </a:bodyPr>
          <a:lstStyle/>
          <a:p>
            <a:r>
              <a:rPr lang="en-US" b="1" dirty="0"/>
              <a:t>Local Site Management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920"/>
            <a:ext cx="9143999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25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200"/>
            <a:ext cx="9067800" cy="5638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Ensure process in place for requesting RECIST </a:t>
            </a:r>
            <a:r>
              <a:rPr lang="en-US" dirty="0" smtClean="0"/>
              <a:t>assessments </a:t>
            </a:r>
            <a:r>
              <a:rPr lang="en-US" dirty="0"/>
              <a:t>as per study </a:t>
            </a:r>
            <a:r>
              <a:rPr lang="en-US" dirty="0" smtClean="0"/>
              <a:t>protocol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Confirm </a:t>
            </a:r>
            <a:r>
              <a:rPr lang="en-US" dirty="0"/>
              <a:t>who will perform the RECIST assessment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the </a:t>
            </a:r>
            <a:r>
              <a:rPr lang="en-US" b="1" dirty="0" smtClean="0"/>
              <a:t>same </a:t>
            </a:r>
            <a:r>
              <a:rPr lang="en-US" dirty="0" smtClean="0"/>
              <a:t>individual </a:t>
            </a:r>
            <a:r>
              <a:rPr lang="en-US" dirty="0"/>
              <a:t>should read all scans for each </a:t>
            </a:r>
            <a:r>
              <a:rPr lang="en-US" dirty="0" smtClean="0"/>
              <a:t>patient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Ensure </a:t>
            </a:r>
            <a:r>
              <a:rPr lang="en-US" dirty="0"/>
              <a:t>source data recorded either: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the patient notes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a radiology report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on </a:t>
            </a:r>
            <a:r>
              <a:rPr lang="en-US" dirty="0"/>
              <a:t>a RECIST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dirty="0"/>
              <a:t> data sheet signed and dated by the reviewer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4400"/>
          </a:xfrm>
        </p:spPr>
        <p:txBody>
          <a:bodyPr/>
          <a:lstStyle/>
          <a:p>
            <a:r>
              <a:rPr lang="en-US" b="1" dirty="0"/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4062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1600"/>
            <a:ext cx="8915400" cy="5181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b="1" dirty="0"/>
              <a:t>Target and Non-Target Lesions at baseline and </a:t>
            </a:r>
            <a:r>
              <a:rPr lang="en-US" sz="2800" b="1" dirty="0" smtClean="0"/>
              <a:t>follow-up</a:t>
            </a:r>
            <a:endParaRPr lang="en-US" sz="2800" b="1" dirty="0"/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Anatomical </a:t>
            </a:r>
            <a:r>
              <a:rPr lang="en-US" b="1" dirty="0"/>
              <a:t>site and location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Date </a:t>
            </a:r>
            <a:r>
              <a:rPr lang="en-US" b="1" dirty="0"/>
              <a:t>of assessment and method </a:t>
            </a:r>
            <a:r>
              <a:rPr lang="en-US" b="1" dirty="0" smtClean="0"/>
              <a:t>used</a:t>
            </a:r>
          </a:p>
          <a:p>
            <a:pPr lvl="1">
              <a:buFont typeface="Wingdings" pitchFamily="2" charset="2"/>
              <a:buChar char="Ø"/>
            </a:pPr>
            <a:r>
              <a:rPr lang="fr-FR" b="1" dirty="0" err="1" smtClean="0"/>
              <a:t>Any</a:t>
            </a:r>
            <a:r>
              <a:rPr lang="fr-FR" b="1" dirty="0" smtClean="0"/>
              <a:t> </a:t>
            </a:r>
            <a:r>
              <a:rPr lang="fr-FR" b="1" dirty="0" err="1"/>
              <a:t>lesion</a:t>
            </a:r>
            <a:r>
              <a:rPr lang="fr-FR" b="1" dirty="0"/>
              <a:t> interventions (</a:t>
            </a:r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/>
              <a:t>irradiation, </a:t>
            </a:r>
            <a:r>
              <a:rPr lang="fr-FR" b="1" dirty="0" smtClean="0"/>
              <a:t>surgery)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Longest </a:t>
            </a:r>
            <a:r>
              <a:rPr lang="en-US" b="1" dirty="0"/>
              <a:t>diameter measurements (short axis for lymph nodes) [Target Lesions </a:t>
            </a:r>
            <a:r>
              <a:rPr lang="en-US" b="1" dirty="0" smtClean="0"/>
              <a:t>only]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Reasons </a:t>
            </a:r>
            <a:r>
              <a:rPr lang="en-US" b="1" dirty="0"/>
              <a:t>for any missing or non-evaluable </a:t>
            </a:r>
            <a:r>
              <a:rPr lang="en-US" b="1" dirty="0" smtClean="0"/>
              <a:t>assessments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Reasons </a:t>
            </a:r>
            <a:r>
              <a:rPr lang="en-US" b="1" dirty="0"/>
              <a:t>for any inconsistencies between radiology report and patient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Minimum Source Data </a:t>
            </a:r>
            <a:r>
              <a:rPr lang="en-US" b="1" dirty="0" smtClean="0"/>
              <a:t>Requirements    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731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200"/>
            <a:ext cx="6477000" cy="5638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Details of any New Lesions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Site </a:t>
            </a:r>
            <a:r>
              <a:rPr lang="en-US" dirty="0"/>
              <a:t>and </a:t>
            </a:r>
            <a:r>
              <a:rPr lang="en-US" dirty="0" smtClean="0"/>
              <a:t>location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Date </a:t>
            </a:r>
            <a:r>
              <a:rPr lang="en-US" dirty="0"/>
              <a:t>of assessment and method </a:t>
            </a:r>
            <a:r>
              <a:rPr lang="en-US" dirty="0" smtClean="0"/>
              <a:t>used</a:t>
            </a:r>
          </a:p>
          <a:p>
            <a:pPr marL="365760" lvl="1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 smtClean="0"/>
              <a:t>Non-Target </a:t>
            </a:r>
            <a:r>
              <a:rPr lang="en-US" b="1" dirty="0"/>
              <a:t>Lesion visit response assessed by </a:t>
            </a:r>
            <a:r>
              <a:rPr lang="en-US" b="1" dirty="0" smtClean="0"/>
              <a:t>Investigator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 smtClean="0"/>
              <a:t>Overall </a:t>
            </a:r>
            <a:r>
              <a:rPr lang="en-US" b="1" dirty="0"/>
              <a:t>RECIST visit response</a:t>
            </a:r>
          </a:p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b="1" dirty="0" smtClean="0"/>
              <a:t>Investigator’s </a:t>
            </a:r>
            <a:r>
              <a:rPr lang="en-US" b="1" dirty="0"/>
              <a:t>opinion of visit response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Minimum Source Data Requirements </a:t>
            </a:r>
            <a:r>
              <a:rPr lang="en-US" b="1" dirty="0" smtClean="0"/>
              <a:t>   2</a:t>
            </a:r>
            <a:endParaRPr lang="en-US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42975"/>
            <a:ext cx="2667000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7578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2286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RECIST </a:t>
            </a:r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1.1 </a:t>
            </a:r>
            <a:r>
              <a:rPr lang="en-US" sz="6000" b="1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Collection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661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/>
              <a:t>Baseline Data Collection </a:t>
            </a:r>
            <a:r>
              <a:rPr lang="en-US" b="1" dirty="0" smtClean="0"/>
              <a:t>			(</a:t>
            </a:r>
            <a:r>
              <a:rPr lang="en-US" b="1" dirty="0"/>
              <a:t>1)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456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990600"/>
          </a:xfrm>
        </p:spPr>
        <p:txBody>
          <a:bodyPr>
            <a:normAutofit/>
          </a:bodyPr>
          <a:lstStyle/>
          <a:p>
            <a:r>
              <a:rPr lang="en-US" b="1" dirty="0"/>
              <a:t>Baseline Data Collection </a:t>
            </a:r>
            <a:r>
              <a:rPr lang="en-US" b="1" dirty="0" smtClean="0"/>
              <a:t>			(</a:t>
            </a:r>
            <a:r>
              <a:rPr lang="en-US" b="1" dirty="0"/>
              <a:t>1)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21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346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/>
              <a:t>Baseline Data Collection </a:t>
            </a:r>
            <a:r>
              <a:rPr lang="en-US" b="1" dirty="0" smtClean="0"/>
              <a:t>			(</a:t>
            </a:r>
            <a:r>
              <a:rPr lang="en-US" b="1" dirty="0"/>
              <a:t>2)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4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28848" cy="1066800"/>
          </a:xfrm>
        </p:spPr>
        <p:txBody>
          <a:bodyPr/>
          <a:lstStyle/>
          <a:p>
            <a:r>
              <a:rPr lang="en-US" b="1" dirty="0"/>
              <a:t>Follow-up Data Collection </a:t>
            </a:r>
            <a:r>
              <a:rPr lang="en-US" b="1" dirty="0" smtClean="0"/>
              <a:t>			(</a:t>
            </a:r>
            <a:r>
              <a:rPr lang="en-US" b="1" dirty="0"/>
              <a:t>1)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" y="1233055"/>
            <a:ext cx="9101138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15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1" y="0"/>
            <a:ext cx="8991601" cy="9980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Cancer Treatment &amp; Medical Imaging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20782" y="129540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Times New Roman"/>
              </a:rPr>
              <a:t>IRESSA</a:t>
            </a:r>
            <a:r>
              <a:rPr lang="en-US" sz="2400" b="0" i="0" u="none" strike="noStrike" baseline="30000" dirty="0" smtClean="0">
                <a:solidFill>
                  <a:srgbClr val="000000"/>
                </a:solidFill>
                <a:latin typeface="Times New Roman"/>
              </a:rPr>
              <a:t>TM</a:t>
            </a:r>
            <a:r>
              <a:rPr lang="en-US" sz="2400" b="0" i="0" u="none" strike="noStrike" baseline="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1" i="0" u="none" strike="noStrike" baseline="0" dirty="0" smtClean="0">
                <a:solidFill>
                  <a:srgbClr val="000000"/>
                </a:solidFill>
                <a:latin typeface="Arial"/>
              </a:rPr>
              <a:t>Lung cancer </a:t>
            </a:r>
          </a:p>
          <a:p>
            <a:pPr algn="ctr"/>
            <a:r>
              <a:rPr lang="en-US" sz="2400" b="1" dirty="0"/>
              <a:t>Primary lung </a:t>
            </a:r>
            <a:r>
              <a:rPr lang="en-US" sz="2400" b="1" dirty="0" smtClean="0"/>
              <a:t>tumor </a:t>
            </a:r>
            <a:r>
              <a:rPr lang="en-US" sz="2400" b="1" dirty="0"/>
              <a:t>assessment</a:t>
            </a:r>
            <a:endParaRPr lang="en-US" sz="2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6106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8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/>
              <a:t>Follow-up Data Collection </a:t>
            </a:r>
            <a:r>
              <a:rPr lang="en-US" b="1" dirty="0" smtClean="0"/>
              <a:t>			(</a:t>
            </a:r>
            <a:r>
              <a:rPr lang="en-US" b="1" dirty="0"/>
              <a:t>2)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219201"/>
            <a:ext cx="9123218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926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90600"/>
          </a:xfrm>
        </p:spPr>
        <p:txBody>
          <a:bodyPr/>
          <a:lstStyle/>
          <a:p>
            <a:r>
              <a:rPr lang="en-US" dirty="0"/>
              <a:t>Follow-up Data Collection (3)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923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r>
              <a:rPr lang="en-US" b="1" dirty="0"/>
              <a:t>Follow-up Data Collection </a:t>
            </a:r>
            <a:r>
              <a:rPr lang="en-US" b="1" dirty="0" smtClean="0"/>
              <a:t>			(</a:t>
            </a:r>
            <a:r>
              <a:rPr lang="en-US" b="1" dirty="0"/>
              <a:t>3)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4438"/>
            <a:ext cx="9144000" cy="564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865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Target Lesion Measurement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Issues </a:t>
            </a:r>
            <a:r>
              <a:rPr lang="en-US" b="1" dirty="0"/>
              <a:t>&amp; Interventions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7324"/>
            <a:ext cx="914400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593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1"/>
            <a:ext cx="782161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0163"/>
            <a:ext cx="9144000" cy="555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288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b="1" dirty="0"/>
              <a:t>Target Lesions that Disappear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9200"/>
            <a:ext cx="9144001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05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Target Lesions that Split in Two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1"/>
            <a:ext cx="9143999" cy="579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5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Target Lesions that Merge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" y="1219201"/>
            <a:ext cx="9140371" cy="563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3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286000"/>
            <a:ext cx="6172200" cy="1828800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/>
              <a:t>Visit Schedule Compliance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983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 smtClean="0"/>
              <a:t>Bias may be introduced in randomised studies if one arm is assessed more frequently than another*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E.g. Date of progression is only known within an interval i.e. a patient had not progressed at week 18 but had progressed by week 24</a:t>
            </a:r>
          </a:p>
          <a:p>
            <a:pPr lvl="1">
              <a:buFont typeface="Wingdings" pitchFamily="2" charset="2"/>
              <a:buChar char="Ø"/>
            </a:pPr>
            <a:r>
              <a:rPr lang="en-US" b="1" dirty="0" smtClean="0"/>
              <a:t>Progression likely to be detected earlier in arm with more frequent assessments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Tumour assessments </a:t>
            </a:r>
            <a:r>
              <a:rPr lang="en-US" b="1" dirty="0" smtClean="0">
                <a:solidFill>
                  <a:srgbClr val="002060"/>
                </a:solidFill>
              </a:rPr>
              <a:t>must</a:t>
            </a:r>
            <a:r>
              <a:rPr lang="en-US" b="1" dirty="0" smtClean="0"/>
              <a:t> be performed in accordance with visit schedule to avoid bias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Williams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G,He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K, Chen G,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ChiG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Pazdur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R. Operational bias in assessing time to progression (TTP</a:t>
            </a:r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0" indent="0">
              <a:buNone/>
            </a:pP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Proc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Am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Assoc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Cancer Res 2002;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abst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975</a:t>
            </a:r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990600"/>
          </a:xfrm>
        </p:spPr>
        <p:txBody>
          <a:bodyPr/>
          <a:lstStyle/>
          <a:p>
            <a:r>
              <a:rPr lang="en-US" b="1" dirty="0"/>
              <a:t>Adherence to Visit Schedule</a:t>
            </a:r>
          </a:p>
        </p:txBody>
      </p:sp>
    </p:spTree>
    <p:extLst>
      <p:ext uri="{BB962C8B-B14F-4D97-AF65-F5344CB8AC3E}">
        <p14:creationId xmlns:p14="http://schemas.microsoft.com/office/powerpoint/2010/main" val="35598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5943600" cy="5334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002060"/>
                </a:solidFill>
              </a:rPr>
              <a:t>R</a:t>
            </a:r>
            <a:r>
              <a:rPr lang="en-US" sz="3600" dirty="0" smtClean="0"/>
              <a:t>esponse </a:t>
            </a:r>
            <a:r>
              <a:rPr lang="en-US" sz="3600" b="1" dirty="0">
                <a:solidFill>
                  <a:srgbClr val="002060"/>
                </a:solidFill>
              </a:rPr>
              <a:t>E</a:t>
            </a:r>
            <a:r>
              <a:rPr lang="en-US" sz="3600" dirty="0"/>
              <a:t>valuation </a:t>
            </a:r>
            <a:r>
              <a:rPr lang="en-US" sz="3600" b="1" dirty="0">
                <a:solidFill>
                  <a:srgbClr val="002060"/>
                </a:solidFill>
              </a:rPr>
              <a:t>C</a:t>
            </a:r>
            <a:r>
              <a:rPr lang="en-US" sz="3600" dirty="0"/>
              <a:t>riteria </a:t>
            </a:r>
            <a:r>
              <a:rPr lang="en-US" sz="3600" b="1" dirty="0" smtClean="0">
                <a:solidFill>
                  <a:srgbClr val="002060"/>
                </a:solidFill>
              </a:rPr>
              <a:t>I</a:t>
            </a:r>
            <a:r>
              <a:rPr lang="en-US" sz="3600" dirty="0" smtClean="0"/>
              <a:t>n </a:t>
            </a:r>
            <a:r>
              <a:rPr lang="en-US" sz="3600" b="1" dirty="0">
                <a:solidFill>
                  <a:srgbClr val="002060"/>
                </a:solidFill>
              </a:rPr>
              <a:t>S</a:t>
            </a:r>
            <a:r>
              <a:rPr lang="en-US" sz="3600" dirty="0"/>
              <a:t>olid </a:t>
            </a:r>
            <a:r>
              <a:rPr lang="en-US" sz="3600" b="1" dirty="0" smtClean="0">
                <a:solidFill>
                  <a:srgbClr val="002060"/>
                </a:solidFill>
              </a:rPr>
              <a:t>T</a:t>
            </a:r>
            <a:r>
              <a:rPr lang="en-US" sz="3600" b="1" dirty="0" smtClean="0"/>
              <a:t>umors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/>
              <a:t>It is a set of published rules* that define when cancers: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b="1" dirty="0" smtClean="0"/>
              <a:t>Respond</a:t>
            </a:r>
            <a:r>
              <a:rPr lang="en-US" sz="3000" dirty="0" smtClean="0"/>
              <a:t>(improve)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b="1" dirty="0" smtClean="0"/>
              <a:t>are </a:t>
            </a:r>
            <a:r>
              <a:rPr lang="en-US" sz="3000" b="1" dirty="0"/>
              <a:t>Stable</a:t>
            </a:r>
            <a:r>
              <a:rPr lang="en-US" sz="3000" dirty="0"/>
              <a:t>(stay the </a:t>
            </a:r>
            <a:r>
              <a:rPr lang="en-US" sz="3000" dirty="0" smtClean="0"/>
              <a:t>same)</a:t>
            </a:r>
          </a:p>
          <a:p>
            <a:pPr lvl="1">
              <a:buFont typeface="Wingdings" pitchFamily="2" charset="2"/>
              <a:buChar char="Ø"/>
            </a:pPr>
            <a:r>
              <a:rPr lang="en-US" sz="3000" b="1" dirty="0" smtClean="0"/>
              <a:t>Progress</a:t>
            </a:r>
            <a:r>
              <a:rPr lang="en-US" sz="3000" dirty="0" smtClean="0"/>
              <a:t>(worsen)</a:t>
            </a:r>
          </a:p>
          <a:p>
            <a:pPr marL="365760" lvl="1" indent="0">
              <a:buNone/>
            </a:pPr>
            <a:endParaRPr lang="en-US" sz="3600" dirty="0"/>
          </a:p>
          <a:p>
            <a:pPr>
              <a:buFont typeface="Wingdings" pitchFamily="2" charset="2"/>
              <a:buChar char="q"/>
            </a:pPr>
            <a:r>
              <a:rPr lang="fr-FR" sz="3000" dirty="0" smtClean="0"/>
              <a:t>RECIST </a:t>
            </a:r>
            <a:r>
              <a:rPr lang="fr-FR" sz="3000" dirty="0"/>
              <a:t>standardises solid </a:t>
            </a:r>
            <a:r>
              <a:rPr lang="fr-FR" sz="3000" dirty="0" smtClean="0"/>
              <a:t>tumor </a:t>
            </a:r>
            <a:r>
              <a:rPr lang="fr-FR" sz="3000" dirty="0"/>
              <a:t>response </a:t>
            </a:r>
            <a:r>
              <a:rPr lang="en-US" sz="3000" dirty="0" smtClean="0"/>
              <a:t>evaluation </a:t>
            </a:r>
            <a:r>
              <a:rPr lang="en-US" sz="3000" dirty="0"/>
              <a:t>to ensure uniform collection </a:t>
            </a:r>
            <a:r>
              <a:rPr lang="en-US" sz="3000" dirty="0" smtClean="0"/>
              <a:t>and reporting </a:t>
            </a:r>
            <a:r>
              <a:rPr lang="en-US" sz="3000" dirty="0"/>
              <a:t>of clinical study outcomes</a:t>
            </a:r>
          </a:p>
          <a:p>
            <a:pPr marL="0" indent="0">
              <a:buNone/>
            </a:pPr>
            <a:endParaRPr lang="en-US" b="1" dirty="0" smtClean="0"/>
          </a:p>
          <a:p>
            <a:pPr marL="0" lvl="0" indent="0">
              <a:buClr>
                <a:srgbClr val="F3A447"/>
              </a:buClr>
              <a:buNone/>
            </a:pPr>
            <a:r>
              <a:rPr lang="en-US" sz="1500" b="1" dirty="0" smtClean="0">
                <a:solidFill>
                  <a:prstClr val="white"/>
                </a:solidFill>
              </a:rPr>
              <a:t>*</a:t>
            </a:r>
            <a:r>
              <a:rPr lang="en-US" sz="1500" b="1" dirty="0" err="1">
                <a:solidFill>
                  <a:prstClr val="white"/>
                </a:solidFill>
              </a:rPr>
              <a:t>Therasse</a:t>
            </a:r>
            <a:r>
              <a:rPr lang="en-US" sz="1500" b="1" dirty="0">
                <a:solidFill>
                  <a:prstClr val="white"/>
                </a:solidFill>
              </a:rPr>
              <a:t> </a:t>
            </a:r>
            <a:r>
              <a:rPr lang="en-US" sz="1500" b="1" i="1" dirty="0">
                <a:solidFill>
                  <a:prstClr val="white"/>
                </a:solidFill>
              </a:rPr>
              <a:t>et al</a:t>
            </a:r>
            <a:r>
              <a:rPr lang="en-US" sz="1500" b="1" dirty="0">
                <a:solidFill>
                  <a:prstClr val="white"/>
                </a:solidFill>
              </a:rPr>
              <a:t>; New Guidelines to Evaluate the Response to Treatment in Solid </a:t>
            </a:r>
            <a:r>
              <a:rPr lang="en-US" sz="1500" b="1" dirty="0" err="1">
                <a:solidFill>
                  <a:prstClr val="white"/>
                </a:solidFill>
              </a:rPr>
              <a:t>Tumours</a:t>
            </a:r>
            <a:r>
              <a:rPr lang="en-US" sz="1500" b="1" dirty="0">
                <a:solidFill>
                  <a:prstClr val="white"/>
                </a:solidFill>
              </a:rPr>
              <a:t>, J </a:t>
            </a:r>
            <a:r>
              <a:rPr lang="en-US" sz="1500" b="1" dirty="0" err="1">
                <a:solidFill>
                  <a:prstClr val="white"/>
                </a:solidFill>
              </a:rPr>
              <a:t>Natl</a:t>
            </a:r>
            <a:r>
              <a:rPr lang="en-US" sz="1500" b="1" dirty="0">
                <a:solidFill>
                  <a:prstClr val="white"/>
                </a:solidFill>
              </a:rPr>
              <a:t> Cancer </a:t>
            </a:r>
            <a:r>
              <a:rPr lang="en-US" sz="1500" b="1" dirty="0" err="1">
                <a:solidFill>
                  <a:prstClr val="white"/>
                </a:solidFill>
              </a:rPr>
              <a:t>Inst</a:t>
            </a:r>
            <a:r>
              <a:rPr lang="en-US" sz="1500" b="1" dirty="0">
                <a:solidFill>
                  <a:prstClr val="white"/>
                </a:solidFill>
              </a:rPr>
              <a:t> 2000; 92 (3): 205-216</a:t>
            </a:r>
            <a:endParaRPr lang="en-US" sz="1500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6096000" cy="12192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solidFill>
                  <a:srgbClr val="002060"/>
                </a:solidFill>
              </a:rPr>
              <a:t>RECIST</a:t>
            </a:r>
            <a:r>
              <a:rPr lang="en-US" dirty="0"/>
              <a:t>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04800"/>
            <a:ext cx="249555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95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b="1" dirty="0"/>
              <a:t>Handling Missed Visits 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37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Autofit/>
          </a:bodyPr>
          <a:lstStyle/>
          <a:p>
            <a:r>
              <a:rPr lang="en-US" b="1" dirty="0"/>
              <a:t>Unscheduled Tumour Assessments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164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2514600"/>
            <a:ext cx="7162800" cy="12192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Summary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03974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RECIST1.1 is used to standardize solid tumour response evaluation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At baseline the tumour burden is categorized in terms of Target and Non-Target Lesions 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Measurement of Target Lesions made at all time points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Longest diameter for non-nodal lesions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Short axis for lymph nodes (nodal lesions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Target and Non-Target Lesions should be followed up at each tumour assessment visit by the </a:t>
            </a:r>
            <a:r>
              <a:rPr lang="en-US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same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methods used at baseline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b="1" dirty="0" smtClean="0"/>
              <a:t>Summary</a:t>
            </a:r>
            <a:r>
              <a:rPr lang="en-US" dirty="0" smtClean="0"/>
              <a:t>						 </a:t>
            </a:r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69275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715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Overall visit response is a combination of </a:t>
            </a:r>
            <a:r>
              <a:rPr lang="en-US" dirty="0" smtClean="0"/>
              <a:t>the </a:t>
            </a:r>
            <a:r>
              <a:rPr lang="fr-FR" dirty="0" smtClean="0"/>
              <a:t>Target </a:t>
            </a:r>
            <a:r>
              <a:rPr lang="fr-FR" dirty="0"/>
              <a:t>Lesion </a:t>
            </a:r>
            <a:r>
              <a:rPr lang="fr-FR" dirty="0" smtClean="0"/>
              <a:t>response</a:t>
            </a:r>
            <a:r>
              <a:rPr lang="fr-FR" dirty="0"/>
              <a:t>, Non-Target Lesion </a:t>
            </a:r>
            <a:r>
              <a:rPr lang="en-US" dirty="0" smtClean="0"/>
              <a:t>response </a:t>
            </a:r>
            <a:r>
              <a:rPr lang="en-US" dirty="0"/>
              <a:t>and the presence or absence of any </a:t>
            </a:r>
            <a:r>
              <a:rPr lang="en-US" dirty="0" smtClean="0"/>
              <a:t>New </a:t>
            </a:r>
            <a:r>
              <a:rPr lang="en-US" dirty="0"/>
              <a:t>Lesions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categories of Overall Visit Response are: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Complete </a:t>
            </a:r>
            <a:r>
              <a:rPr lang="en-US" dirty="0"/>
              <a:t>Response [</a:t>
            </a:r>
            <a:r>
              <a:rPr lang="en-US" dirty="0" smtClean="0"/>
              <a:t>CR]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Partial </a:t>
            </a:r>
            <a:r>
              <a:rPr lang="en-US" dirty="0"/>
              <a:t>Response [</a:t>
            </a:r>
            <a:r>
              <a:rPr lang="en-US" dirty="0" smtClean="0"/>
              <a:t>PR]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Stable </a:t>
            </a:r>
            <a:r>
              <a:rPr lang="en-US" dirty="0"/>
              <a:t>Disease (Non-CR/Non-PD) [</a:t>
            </a:r>
            <a:r>
              <a:rPr lang="en-US" dirty="0" smtClean="0"/>
              <a:t>SD]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Progressive </a:t>
            </a:r>
            <a:r>
              <a:rPr lang="en-US" dirty="0"/>
              <a:t>Disease [PD]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To </a:t>
            </a:r>
            <a:r>
              <a:rPr lang="en-US" dirty="0"/>
              <a:t>avoid bias, tumour assessments </a:t>
            </a:r>
            <a:r>
              <a:rPr lang="en-US" b="1" dirty="0" smtClean="0">
                <a:solidFill>
                  <a:srgbClr val="002060"/>
                </a:solidFill>
              </a:rPr>
              <a:t>must</a:t>
            </a:r>
            <a:r>
              <a:rPr lang="en-US" b="1" dirty="0" smtClean="0"/>
              <a:t> </a:t>
            </a:r>
            <a:r>
              <a:rPr lang="en-US" dirty="0" smtClean="0"/>
              <a:t>be performed in </a:t>
            </a:r>
            <a:r>
              <a:rPr lang="en-US" dirty="0"/>
              <a:t>accordance with the visit schedule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The </a:t>
            </a:r>
            <a:r>
              <a:rPr lang="en-US" dirty="0"/>
              <a:t>Monitor should ensure that there is a </a:t>
            </a:r>
            <a:r>
              <a:rPr lang="en-US" dirty="0" smtClean="0"/>
              <a:t>process in </a:t>
            </a:r>
            <a:r>
              <a:rPr lang="en-US" dirty="0"/>
              <a:t>place at each site for requesting RECIST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1.1 </a:t>
            </a:r>
            <a:r>
              <a:rPr lang="en-US" dirty="0"/>
              <a:t>assessments and that the Source Data is appropriately documented.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r>
              <a:rPr lang="en-US" dirty="0"/>
              <a:t> </a:t>
            </a:r>
            <a:r>
              <a:rPr lang="en-US" dirty="0" smtClean="0"/>
              <a:t>						(</a:t>
            </a:r>
            <a:r>
              <a:rPr lang="en-US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562730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2667000"/>
            <a:ext cx="7696200" cy="163121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Thank You</a:t>
            </a:r>
            <a:endParaRPr lang="en-US" sz="100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224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5791200" cy="3886200"/>
          </a:xfrm>
        </p:spPr>
        <p:txBody>
          <a:bodyPr>
            <a:normAutofit/>
          </a:bodyPr>
          <a:lstStyle/>
          <a:p>
            <a:r>
              <a:rPr lang="en-US" dirty="0"/>
              <a:t>Issues with RECIST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1.0</a:t>
            </a:r>
            <a:r>
              <a:rPr lang="en-US" dirty="0"/>
              <a:t> resolved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smtClean="0"/>
              <a:t>Main changes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dirty="0" smtClean="0"/>
              <a:t>Number </a:t>
            </a:r>
            <a:r>
              <a:rPr lang="en-US" sz="2400" dirty="0"/>
              <a:t>of target </a:t>
            </a:r>
            <a:r>
              <a:rPr lang="en-US" sz="2400" dirty="0" smtClean="0"/>
              <a:t>lesions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dirty="0" smtClean="0"/>
              <a:t>Definition </a:t>
            </a:r>
            <a:r>
              <a:rPr lang="en-US" sz="2400" dirty="0"/>
              <a:t>of measurable </a:t>
            </a:r>
            <a:r>
              <a:rPr lang="en-US" sz="2400" dirty="0" smtClean="0"/>
              <a:t>lesions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dirty="0" smtClean="0"/>
              <a:t>Assessment </a:t>
            </a:r>
            <a:r>
              <a:rPr lang="en-US" sz="2400" dirty="0"/>
              <a:t>of pathological lymph </a:t>
            </a:r>
            <a:r>
              <a:rPr lang="en-US" sz="2400" dirty="0" smtClean="0"/>
              <a:t>nodes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dirty="0" smtClean="0"/>
              <a:t>Clarification </a:t>
            </a:r>
            <a:r>
              <a:rPr lang="en-US" sz="2400" dirty="0"/>
              <a:t>of progression </a:t>
            </a:r>
            <a:r>
              <a:rPr lang="en-US" sz="2400" dirty="0" smtClean="0"/>
              <a:t>requirements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dirty="0" smtClean="0"/>
              <a:t>Revision </a:t>
            </a:r>
            <a:r>
              <a:rPr lang="en-US" sz="2400" dirty="0"/>
              <a:t>of methods of </a:t>
            </a:r>
            <a:r>
              <a:rPr lang="en-US" sz="2400" dirty="0" smtClean="0"/>
              <a:t>assessment</a:t>
            </a:r>
          </a:p>
          <a:p>
            <a:pPr lvl="2">
              <a:buFont typeface="Wingdings" pitchFamily="2" charset="2"/>
              <a:buChar char="Ø"/>
            </a:pPr>
            <a:endParaRPr lang="en-US" sz="2400" dirty="0"/>
          </a:p>
          <a:p>
            <a:pPr marL="777240" lvl="2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5867400" cy="1219200"/>
          </a:xfrm>
        </p:spPr>
        <p:txBody>
          <a:bodyPr/>
          <a:lstStyle/>
          <a:p>
            <a:r>
              <a:rPr lang="en-US" b="1" dirty="0"/>
              <a:t>What is RECIST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1.1</a:t>
            </a:r>
            <a:r>
              <a:rPr lang="en-US" b="1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"/>
            <a:ext cx="26670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782" y="6244679"/>
            <a:ext cx="64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300" b="1" dirty="0" err="1" smtClean="0"/>
              <a:t>Eisenhauer</a:t>
            </a:r>
            <a:r>
              <a:rPr lang="en-US" sz="1300" b="1" dirty="0" smtClean="0"/>
              <a:t> </a:t>
            </a:r>
            <a:r>
              <a:rPr lang="en-US" sz="1300" b="1" i="1" dirty="0" smtClean="0"/>
              <a:t>et al</a:t>
            </a:r>
            <a:r>
              <a:rPr lang="en-US" sz="1300" b="1" dirty="0" smtClean="0"/>
              <a:t>; New response evaluation criteria in solid tumors: Revised RECIST guideline (version 1.1), </a:t>
            </a:r>
            <a:r>
              <a:rPr lang="en-US" sz="1300" b="1" dirty="0" err="1" smtClean="0"/>
              <a:t>Eur</a:t>
            </a:r>
            <a:r>
              <a:rPr lang="en-US" sz="1300" b="1" dirty="0" smtClean="0"/>
              <a:t> J Cancer 2009; 45: 228-247</a:t>
            </a:r>
            <a:endParaRPr lang="en-US" sz="13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219200"/>
          </a:xfrm>
        </p:spPr>
        <p:txBody>
          <a:bodyPr>
            <a:noAutofit/>
          </a:bodyPr>
          <a:lstStyle/>
          <a:p>
            <a:r>
              <a:rPr lang="en-US" b="1" dirty="0"/>
              <a:t>What Has Changed: RECIST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1.0</a:t>
            </a:r>
            <a:r>
              <a:rPr lang="en-US" b="1" dirty="0"/>
              <a:t> – RECIST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1.1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15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dirty="0"/>
              <a:t>Baseline Assessment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3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 smtClean="0"/>
              <a:t>Follow </a:t>
            </a:r>
            <a:r>
              <a:rPr lang="en-US" b="1" dirty="0"/>
              <a:t>Up Assessment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54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aper">
    <a:dk1>
      <a:sysClr val="windowText" lastClr="000000"/>
    </a:dk1>
    <a:lt1>
      <a:sysClr val="window" lastClr="FFFFFF"/>
    </a:lt1>
    <a:dk2>
      <a:srgbClr val="444D26"/>
    </a:dk2>
    <a:lt2>
      <a:srgbClr val="FEFAC9"/>
    </a:lt2>
    <a:accent1>
      <a:srgbClr val="A5B592"/>
    </a:accent1>
    <a:accent2>
      <a:srgbClr val="F3A447"/>
    </a:accent2>
    <a:accent3>
      <a:srgbClr val="E7BC29"/>
    </a:accent3>
    <a:accent4>
      <a:srgbClr val="D092A7"/>
    </a:accent4>
    <a:accent5>
      <a:srgbClr val="9C85C0"/>
    </a:accent5>
    <a:accent6>
      <a:srgbClr val="809EC2"/>
    </a:accent6>
    <a:hlink>
      <a:srgbClr val="8E58B6"/>
    </a:hlink>
    <a:folHlink>
      <a:srgbClr val="7F6F6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</TotalTime>
  <Words>1009</Words>
  <Application>Microsoft Office PowerPoint</Application>
  <PresentationFormat>On-screen Show (4:3)</PresentationFormat>
  <Paragraphs>183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Constantia</vt:lpstr>
      <vt:lpstr>Times New Roman</vt:lpstr>
      <vt:lpstr>Wingdings</vt:lpstr>
      <vt:lpstr>Wingdings 2</vt:lpstr>
      <vt:lpstr>Paper</vt:lpstr>
      <vt:lpstr>RECIST 1.1 Overview</vt:lpstr>
      <vt:lpstr>Agenda</vt:lpstr>
      <vt:lpstr>Background to Cancer Treatment &amp; Medical Imaging</vt:lpstr>
      <vt:lpstr>Cancer Treatment &amp; Medical Imaging</vt:lpstr>
      <vt:lpstr>What is RECIST?</vt:lpstr>
      <vt:lpstr>What is RECIST 1.1.</vt:lpstr>
      <vt:lpstr>What Has Changed: RECIST 1.0 – RECIST 1.1</vt:lpstr>
      <vt:lpstr>Baseline Assessment</vt:lpstr>
      <vt:lpstr>Follow Up Assessment</vt:lpstr>
      <vt:lpstr>PowerPoint Presentation</vt:lpstr>
      <vt:lpstr>Target Lesions</vt:lpstr>
      <vt:lpstr>Examples of Target Lesions </vt:lpstr>
      <vt:lpstr>Target Lesions</vt:lpstr>
      <vt:lpstr>Measurements on CT Scan</vt:lpstr>
      <vt:lpstr>Non-Target Lesions</vt:lpstr>
      <vt:lpstr>Examples of Non-Target Lesions</vt:lpstr>
      <vt:lpstr>PowerPoint Presentation</vt:lpstr>
      <vt:lpstr>Schedule of Assessments</vt:lpstr>
      <vt:lpstr>PowerPoint Presentation</vt:lpstr>
      <vt:lpstr>Acceptable Methods of Assessment</vt:lpstr>
      <vt:lpstr>Acceptable Methods of Assessment </vt:lpstr>
      <vt:lpstr>PowerPoint Presentation</vt:lpstr>
      <vt:lpstr>Overall Visit Response</vt:lpstr>
      <vt:lpstr>Complete Response</vt:lpstr>
      <vt:lpstr>Partial Response</vt:lpstr>
      <vt:lpstr>Progressive Disease</vt:lpstr>
      <vt:lpstr>Summary of Overall Visit Response</vt:lpstr>
      <vt:lpstr>Target Lesion Visit Response </vt:lpstr>
      <vt:lpstr>Target Lesion Visit Response</vt:lpstr>
      <vt:lpstr>PowerPoint Presentation</vt:lpstr>
      <vt:lpstr>Local Site Management </vt:lpstr>
      <vt:lpstr>Key Considerations</vt:lpstr>
      <vt:lpstr>Minimum Source Data Requirements     1</vt:lpstr>
      <vt:lpstr>Minimum Source Data Requirements    2</vt:lpstr>
      <vt:lpstr>PowerPoint Presentation</vt:lpstr>
      <vt:lpstr>Baseline Data Collection    (1)</vt:lpstr>
      <vt:lpstr>Baseline Data Collection    (1)</vt:lpstr>
      <vt:lpstr>Baseline Data Collection    (2)</vt:lpstr>
      <vt:lpstr>Follow-up Data Collection    (1)</vt:lpstr>
      <vt:lpstr>Follow-up Data Collection    (2)</vt:lpstr>
      <vt:lpstr>Follow-up Data Collection (3)</vt:lpstr>
      <vt:lpstr>Follow-up Data Collection    (3)</vt:lpstr>
      <vt:lpstr>Target Lesion Measurement  Issues &amp; Interventions</vt:lpstr>
      <vt:lpstr>PowerPoint Presentation</vt:lpstr>
      <vt:lpstr>Target Lesions that Disappear </vt:lpstr>
      <vt:lpstr>Target Lesions that Split in Two</vt:lpstr>
      <vt:lpstr>Target Lesions that Merge</vt:lpstr>
      <vt:lpstr>Visit Schedule Compliance</vt:lpstr>
      <vt:lpstr>Adherence to Visit Schedule</vt:lpstr>
      <vt:lpstr>Handling Missed Visits </vt:lpstr>
      <vt:lpstr>Unscheduled Tumour Assessments </vt:lpstr>
      <vt:lpstr>Summary</vt:lpstr>
      <vt:lpstr>Summary       (1)</vt:lpstr>
      <vt:lpstr>Summary       (2)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RECIST 1.1 Overview</dc:title>
  <dc:creator>Hitendra Nath Pandey</dc:creator>
  <cp:lastModifiedBy>Hitendra Pandey</cp:lastModifiedBy>
  <cp:revision>115</cp:revision>
  <dcterms:created xsi:type="dcterms:W3CDTF">2014-02-13T05:10:31Z</dcterms:created>
  <dcterms:modified xsi:type="dcterms:W3CDTF">2014-07-24T04:51:48Z</dcterms:modified>
</cp:coreProperties>
</file>